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 id="265" r:id="rId9"/>
    <p:sldId id="263" r:id="rId10"/>
    <p:sldId id="264" r:id="rId11"/>
    <p:sldId id="267" r:id="rId12"/>
    <p:sldId id="266"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94A2E88-30EF-4574-8E81-529AC2BDAE79}" type="datetimeFigureOut">
              <a:rPr lang="en-GB" smtClean="0"/>
              <a:t>03/11/2014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239005-2D38-45AC-A830-DF7CF9E9ACE2}" type="slidenum">
              <a:rPr lang="en-GB" smtClean="0"/>
              <a:t>‹#›</a:t>
            </a:fld>
            <a:endParaRPr lang="en-GB"/>
          </a:p>
        </p:txBody>
      </p:sp>
    </p:spTree>
    <p:extLst>
      <p:ext uri="{BB962C8B-B14F-4D97-AF65-F5344CB8AC3E}">
        <p14:creationId xmlns:p14="http://schemas.microsoft.com/office/powerpoint/2010/main" val="1547120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94A2E88-30EF-4574-8E81-529AC2BDAE79}" type="datetimeFigureOut">
              <a:rPr lang="en-GB" smtClean="0"/>
              <a:t>03/11/2014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239005-2D38-45AC-A830-DF7CF9E9ACE2}" type="slidenum">
              <a:rPr lang="en-GB" smtClean="0"/>
              <a:t>‹#›</a:t>
            </a:fld>
            <a:endParaRPr lang="en-GB"/>
          </a:p>
        </p:txBody>
      </p:sp>
    </p:spTree>
    <p:extLst>
      <p:ext uri="{BB962C8B-B14F-4D97-AF65-F5344CB8AC3E}">
        <p14:creationId xmlns:p14="http://schemas.microsoft.com/office/powerpoint/2010/main" val="2356542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94A2E88-30EF-4574-8E81-529AC2BDAE79}" type="datetimeFigureOut">
              <a:rPr lang="en-GB" smtClean="0"/>
              <a:t>03/11/2014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239005-2D38-45AC-A830-DF7CF9E9ACE2}" type="slidenum">
              <a:rPr lang="en-GB" smtClean="0"/>
              <a:t>‹#›</a:t>
            </a:fld>
            <a:endParaRPr lang="en-GB"/>
          </a:p>
        </p:txBody>
      </p:sp>
    </p:spTree>
    <p:extLst>
      <p:ext uri="{BB962C8B-B14F-4D97-AF65-F5344CB8AC3E}">
        <p14:creationId xmlns:p14="http://schemas.microsoft.com/office/powerpoint/2010/main" val="406763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94A2E88-30EF-4574-8E81-529AC2BDAE79}" type="datetimeFigureOut">
              <a:rPr lang="en-GB" smtClean="0"/>
              <a:t>03/11/2014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239005-2D38-45AC-A830-DF7CF9E9ACE2}" type="slidenum">
              <a:rPr lang="en-GB" smtClean="0"/>
              <a:t>‹#›</a:t>
            </a:fld>
            <a:endParaRPr lang="en-GB"/>
          </a:p>
        </p:txBody>
      </p:sp>
    </p:spTree>
    <p:extLst>
      <p:ext uri="{BB962C8B-B14F-4D97-AF65-F5344CB8AC3E}">
        <p14:creationId xmlns:p14="http://schemas.microsoft.com/office/powerpoint/2010/main" val="1891587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4A2E88-30EF-4574-8E81-529AC2BDAE79}" type="datetimeFigureOut">
              <a:rPr lang="en-GB" smtClean="0"/>
              <a:t>03/11/2014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239005-2D38-45AC-A830-DF7CF9E9ACE2}" type="slidenum">
              <a:rPr lang="en-GB" smtClean="0"/>
              <a:t>‹#›</a:t>
            </a:fld>
            <a:endParaRPr lang="en-GB"/>
          </a:p>
        </p:txBody>
      </p:sp>
    </p:spTree>
    <p:extLst>
      <p:ext uri="{BB962C8B-B14F-4D97-AF65-F5344CB8AC3E}">
        <p14:creationId xmlns:p14="http://schemas.microsoft.com/office/powerpoint/2010/main" val="3698038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94A2E88-30EF-4574-8E81-529AC2BDAE79}" type="datetimeFigureOut">
              <a:rPr lang="en-GB" smtClean="0"/>
              <a:t>03/11/2014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239005-2D38-45AC-A830-DF7CF9E9ACE2}" type="slidenum">
              <a:rPr lang="en-GB" smtClean="0"/>
              <a:t>‹#›</a:t>
            </a:fld>
            <a:endParaRPr lang="en-GB"/>
          </a:p>
        </p:txBody>
      </p:sp>
    </p:spTree>
    <p:extLst>
      <p:ext uri="{BB962C8B-B14F-4D97-AF65-F5344CB8AC3E}">
        <p14:creationId xmlns:p14="http://schemas.microsoft.com/office/powerpoint/2010/main" val="4279680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94A2E88-30EF-4574-8E81-529AC2BDAE79}" type="datetimeFigureOut">
              <a:rPr lang="en-GB" smtClean="0"/>
              <a:t>03/11/2014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1239005-2D38-45AC-A830-DF7CF9E9ACE2}" type="slidenum">
              <a:rPr lang="en-GB" smtClean="0"/>
              <a:t>‹#›</a:t>
            </a:fld>
            <a:endParaRPr lang="en-GB"/>
          </a:p>
        </p:txBody>
      </p:sp>
    </p:spTree>
    <p:extLst>
      <p:ext uri="{BB962C8B-B14F-4D97-AF65-F5344CB8AC3E}">
        <p14:creationId xmlns:p14="http://schemas.microsoft.com/office/powerpoint/2010/main" val="3445382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94A2E88-30EF-4574-8E81-529AC2BDAE79}" type="datetimeFigureOut">
              <a:rPr lang="en-GB" smtClean="0"/>
              <a:t>03/11/2014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1239005-2D38-45AC-A830-DF7CF9E9ACE2}" type="slidenum">
              <a:rPr lang="en-GB" smtClean="0"/>
              <a:t>‹#›</a:t>
            </a:fld>
            <a:endParaRPr lang="en-GB"/>
          </a:p>
        </p:txBody>
      </p:sp>
    </p:spTree>
    <p:extLst>
      <p:ext uri="{BB962C8B-B14F-4D97-AF65-F5344CB8AC3E}">
        <p14:creationId xmlns:p14="http://schemas.microsoft.com/office/powerpoint/2010/main" val="1344142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4A2E88-30EF-4574-8E81-529AC2BDAE79}" type="datetimeFigureOut">
              <a:rPr lang="en-GB" smtClean="0"/>
              <a:t>03/11/2014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1239005-2D38-45AC-A830-DF7CF9E9ACE2}" type="slidenum">
              <a:rPr lang="en-GB" smtClean="0"/>
              <a:t>‹#›</a:t>
            </a:fld>
            <a:endParaRPr lang="en-GB"/>
          </a:p>
        </p:txBody>
      </p:sp>
    </p:spTree>
    <p:extLst>
      <p:ext uri="{BB962C8B-B14F-4D97-AF65-F5344CB8AC3E}">
        <p14:creationId xmlns:p14="http://schemas.microsoft.com/office/powerpoint/2010/main" val="516696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4A2E88-30EF-4574-8E81-529AC2BDAE79}" type="datetimeFigureOut">
              <a:rPr lang="en-GB" smtClean="0"/>
              <a:t>03/11/2014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239005-2D38-45AC-A830-DF7CF9E9ACE2}" type="slidenum">
              <a:rPr lang="en-GB" smtClean="0"/>
              <a:t>‹#›</a:t>
            </a:fld>
            <a:endParaRPr lang="en-GB"/>
          </a:p>
        </p:txBody>
      </p:sp>
    </p:spTree>
    <p:extLst>
      <p:ext uri="{BB962C8B-B14F-4D97-AF65-F5344CB8AC3E}">
        <p14:creationId xmlns:p14="http://schemas.microsoft.com/office/powerpoint/2010/main" val="4174322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4A2E88-30EF-4574-8E81-529AC2BDAE79}" type="datetimeFigureOut">
              <a:rPr lang="en-GB" smtClean="0"/>
              <a:t>03/11/2014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239005-2D38-45AC-A830-DF7CF9E9ACE2}" type="slidenum">
              <a:rPr lang="en-GB" smtClean="0"/>
              <a:t>‹#›</a:t>
            </a:fld>
            <a:endParaRPr lang="en-GB"/>
          </a:p>
        </p:txBody>
      </p:sp>
    </p:spTree>
    <p:extLst>
      <p:ext uri="{BB962C8B-B14F-4D97-AF65-F5344CB8AC3E}">
        <p14:creationId xmlns:p14="http://schemas.microsoft.com/office/powerpoint/2010/main" val="3130041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4A2E88-30EF-4574-8E81-529AC2BDAE79}" type="datetimeFigureOut">
              <a:rPr lang="en-GB" smtClean="0"/>
              <a:t>03/11/2014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239005-2D38-45AC-A830-DF7CF9E9ACE2}" type="slidenum">
              <a:rPr lang="en-GB" smtClean="0"/>
              <a:t>‹#›</a:t>
            </a:fld>
            <a:endParaRPr lang="en-GB"/>
          </a:p>
        </p:txBody>
      </p:sp>
    </p:spTree>
    <p:extLst>
      <p:ext uri="{BB962C8B-B14F-4D97-AF65-F5344CB8AC3E}">
        <p14:creationId xmlns:p14="http://schemas.microsoft.com/office/powerpoint/2010/main" val="24075954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Performance Descriptors</a:t>
            </a:r>
            <a:endParaRPr lang="en-GB" dirty="0"/>
          </a:p>
        </p:txBody>
      </p:sp>
      <p:sp>
        <p:nvSpPr>
          <p:cNvPr id="3" name="Subtitle 2"/>
          <p:cNvSpPr>
            <a:spLocks noGrp="1"/>
          </p:cNvSpPr>
          <p:nvPr>
            <p:ph type="subTitle" idx="1"/>
          </p:nvPr>
        </p:nvSpPr>
        <p:spPr/>
        <p:txBody>
          <a:bodyPr/>
          <a:lstStyle/>
          <a:p>
            <a:r>
              <a:rPr lang="en-GB" dirty="0" smtClean="0"/>
              <a:t>Consultation October 2014</a:t>
            </a:r>
          </a:p>
          <a:p>
            <a:r>
              <a:rPr lang="en-GB" dirty="0" smtClean="0"/>
              <a:t>Summary</a:t>
            </a:r>
            <a:endParaRPr lang="en-GB" dirty="0"/>
          </a:p>
        </p:txBody>
      </p:sp>
    </p:spTree>
    <p:extLst>
      <p:ext uri="{BB962C8B-B14F-4D97-AF65-F5344CB8AC3E}">
        <p14:creationId xmlns:p14="http://schemas.microsoft.com/office/powerpoint/2010/main" val="1655266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10000"/>
          </a:bodyPr>
          <a:lstStyle/>
          <a:p>
            <a:endParaRPr lang="en-GB" dirty="0"/>
          </a:p>
          <a:p>
            <a:pPr marL="0" indent="0">
              <a:buNone/>
            </a:pPr>
            <a:r>
              <a:rPr lang="en-GB" dirty="0"/>
              <a:t>Teachers will need to confirm which description most closely matches a pupil’s overall attainment. There are currently no weightings given to any element within the performance descriptors, so pupils must demonstrate the majority of the elements described</a:t>
            </a:r>
            <a:r>
              <a:rPr lang="en-GB" dirty="0" smtClean="0"/>
              <a:t>.</a:t>
            </a:r>
          </a:p>
          <a:p>
            <a:pPr marL="0" indent="0">
              <a:buNone/>
            </a:pPr>
            <a:endParaRPr lang="en-GB" dirty="0"/>
          </a:p>
          <a:p>
            <a:pPr marL="0" indent="0">
              <a:buNone/>
            </a:pPr>
            <a:r>
              <a:rPr lang="en-GB" dirty="0" smtClean="0"/>
              <a:t> </a:t>
            </a:r>
            <a:r>
              <a:rPr lang="en-GB" dirty="0"/>
              <a:t>Teachers should refer to a range of evidence drawn from </a:t>
            </a:r>
            <a:r>
              <a:rPr lang="en-GB" dirty="0" smtClean="0"/>
              <a:t>classwork </a:t>
            </a:r>
            <a:r>
              <a:rPr lang="en-GB" dirty="0"/>
              <a:t>and independent work, including the outcomes of statutory tests, where available, at the end of key stage 1. </a:t>
            </a:r>
          </a:p>
          <a:p>
            <a:endParaRPr lang="en-GB" dirty="0"/>
          </a:p>
        </p:txBody>
      </p:sp>
    </p:spTree>
    <p:extLst>
      <p:ext uri="{BB962C8B-B14F-4D97-AF65-F5344CB8AC3E}">
        <p14:creationId xmlns:p14="http://schemas.microsoft.com/office/powerpoint/2010/main" val="1781195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Lower attaining pupils </a:t>
            </a:r>
            <a:endParaRPr lang="en-GB" dirty="0"/>
          </a:p>
        </p:txBody>
      </p:sp>
      <p:sp>
        <p:nvSpPr>
          <p:cNvPr id="3" name="Content Placeholder 2"/>
          <p:cNvSpPr>
            <a:spLocks noGrp="1"/>
          </p:cNvSpPr>
          <p:nvPr>
            <p:ph idx="1"/>
          </p:nvPr>
        </p:nvSpPr>
        <p:spPr/>
        <p:txBody>
          <a:bodyPr>
            <a:normAutofit fontScale="55000" lnSpcReduction="20000"/>
          </a:bodyPr>
          <a:lstStyle/>
          <a:p>
            <a:endParaRPr lang="en-GB" dirty="0"/>
          </a:p>
          <a:p>
            <a:r>
              <a:rPr lang="en-GB" dirty="0"/>
              <a:t>Teachers will need to determine, where relevant, whether to assess pupils with special educational needs against the P-scales or against the performance descriptors. This should be based on which one most closely matches the pupil’s overall attainment at the end of the key stage for each subject. </a:t>
            </a:r>
          </a:p>
          <a:p>
            <a:endParaRPr lang="en-GB" dirty="0"/>
          </a:p>
          <a:p>
            <a:r>
              <a:rPr lang="en-GB" dirty="0"/>
              <a:t>15. There will be some pupils who are not assessed against the P-scales (because they are working above P8 or because they do not have special educational needs), but who have not yet achieved the contents of the ‘below national standard’ performance descriptor (in subjects with several descriptors). In such cases, pupils will be given a code (which will be determined) to ensure that their attainment is still captured. </a:t>
            </a:r>
          </a:p>
          <a:p>
            <a:endParaRPr lang="en-GB" dirty="0"/>
          </a:p>
          <a:p>
            <a:r>
              <a:rPr lang="en-GB" dirty="0"/>
              <a:t>16. In subjects with only one performance descriptor, all pupils not assessed against the P-scales will be marked in the same way – meeting, or not meeting, the ‘national standard’. </a:t>
            </a:r>
          </a:p>
          <a:p>
            <a:endParaRPr lang="en-GB" dirty="0"/>
          </a:p>
        </p:txBody>
      </p:sp>
    </p:spTree>
    <p:extLst>
      <p:ext uri="{BB962C8B-B14F-4D97-AF65-F5344CB8AC3E}">
        <p14:creationId xmlns:p14="http://schemas.microsoft.com/office/powerpoint/2010/main" val="1060904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Mastery</a:t>
            </a:r>
            <a:endParaRPr lang="en-GB" dirty="0"/>
          </a:p>
        </p:txBody>
      </p:sp>
      <p:sp>
        <p:nvSpPr>
          <p:cNvPr id="3" name="Content Placeholder 2"/>
          <p:cNvSpPr>
            <a:spLocks noGrp="1"/>
          </p:cNvSpPr>
          <p:nvPr>
            <p:ph idx="1"/>
          </p:nvPr>
        </p:nvSpPr>
        <p:spPr/>
        <p:txBody>
          <a:bodyPr>
            <a:normAutofit lnSpcReduction="10000"/>
          </a:bodyPr>
          <a:lstStyle/>
          <a:p>
            <a:endParaRPr lang="en-GB" dirty="0"/>
          </a:p>
          <a:p>
            <a:pPr marL="0" indent="0">
              <a:buNone/>
            </a:pPr>
            <a:r>
              <a:rPr lang="en-GB" dirty="0"/>
              <a:t>The performance descriptors do not include any aspects of performance from the programme of study for the following key stage. Any pupils considered to have attained the ‘Mastery standard’ are expected to explore the curriculum in greater depth and build on the breadth of their knowledge and skills within that key stage. </a:t>
            </a:r>
          </a:p>
          <a:p>
            <a:endParaRPr lang="en-GB" dirty="0"/>
          </a:p>
        </p:txBody>
      </p:sp>
    </p:spTree>
    <p:extLst>
      <p:ext uri="{BB962C8B-B14F-4D97-AF65-F5344CB8AC3E}">
        <p14:creationId xmlns:p14="http://schemas.microsoft.com/office/powerpoint/2010/main" val="3695601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Next steps</a:t>
            </a:r>
            <a:endParaRPr lang="en-GB" dirty="0"/>
          </a:p>
        </p:txBody>
      </p:sp>
      <p:sp>
        <p:nvSpPr>
          <p:cNvPr id="3" name="Content Placeholder 2"/>
          <p:cNvSpPr>
            <a:spLocks noGrp="1"/>
          </p:cNvSpPr>
          <p:nvPr>
            <p:ph idx="1"/>
          </p:nvPr>
        </p:nvSpPr>
        <p:spPr/>
        <p:txBody>
          <a:bodyPr>
            <a:normAutofit fontScale="55000" lnSpcReduction="20000"/>
          </a:bodyPr>
          <a:lstStyle/>
          <a:p>
            <a:endParaRPr lang="en-GB" dirty="0"/>
          </a:p>
          <a:p>
            <a:pPr marL="0" indent="0">
              <a:buNone/>
            </a:pPr>
            <a:r>
              <a:rPr lang="en-GB" dirty="0"/>
              <a:t>The draft performance descriptors will be trialled in a representative sample of schools during the summer term 2015 to evaluate their effectiveness in providing the basis for valid and reliable assessment outcomes. The outcomes of the trials and the feedback from this consultation process will inform the final stages of development of the performance descriptors and the development of: </a:t>
            </a:r>
          </a:p>
          <a:p>
            <a:endParaRPr lang="en-GB" dirty="0"/>
          </a:p>
          <a:p>
            <a:r>
              <a:rPr lang="en-GB" dirty="0" smtClean="0"/>
              <a:t>statutory </a:t>
            </a:r>
            <a:r>
              <a:rPr lang="en-GB" dirty="0"/>
              <a:t>arrangements for teacher assessment using the performance descriptors; </a:t>
            </a:r>
          </a:p>
          <a:p>
            <a:r>
              <a:rPr lang="en-GB" dirty="0" smtClean="0"/>
              <a:t>final </a:t>
            </a:r>
            <a:r>
              <a:rPr lang="en-GB" dirty="0"/>
              <a:t>guidance for schools (and those responsible for external moderation arrangements) on how the performance descriptors should be used; </a:t>
            </a:r>
          </a:p>
          <a:p>
            <a:r>
              <a:rPr lang="en-GB" dirty="0" smtClean="0"/>
              <a:t>an </a:t>
            </a:r>
            <a:r>
              <a:rPr lang="en-GB" dirty="0"/>
              <a:t>updated national model for the external moderation of teacher assessment; and </a:t>
            </a:r>
          </a:p>
          <a:p>
            <a:r>
              <a:rPr lang="en-GB" dirty="0" smtClean="0"/>
              <a:t>nationally </a:t>
            </a:r>
            <a:r>
              <a:rPr lang="en-GB" dirty="0"/>
              <a:t>developed exemplification of the work of pupils for each performance descriptor at the end of each key stage. </a:t>
            </a:r>
          </a:p>
          <a:p>
            <a:r>
              <a:rPr lang="en-GB" dirty="0" smtClean="0"/>
              <a:t>The </a:t>
            </a:r>
            <a:r>
              <a:rPr lang="en-GB" dirty="0"/>
              <a:t>final performance descriptors will be then published, alongside national exemplification materials, by September 2015. </a:t>
            </a:r>
          </a:p>
          <a:p>
            <a:endParaRPr lang="en-GB" dirty="0"/>
          </a:p>
        </p:txBody>
      </p:sp>
    </p:spTree>
    <p:extLst>
      <p:ext uri="{BB962C8B-B14F-4D97-AF65-F5344CB8AC3E}">
        <p14:creationId xmlns:p14="http://schemas.microsoft.com/office/powerpoint/2010/main" val="1823116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Professional Judgement</a:t>
            </a:r>
            <a:endParaRPr lang="en-GB" dirty="0"/>
          </a:p>
        </p:txBody>
      </p:sp>
      <p:sp>
        <p:nvSpPr>
          <p:cNvPr id="3" name="Content Placeholder 2"/>
          <p:cNvSpPr>
            <a:spLocks noGrp="1"/>
          </p:cNvSpPr>
          <p:nvPr>
            <p:ph idx="1"/>
          </p:nvPr>
        </p:nvSpPr>
        <p:spPr/>
        <p:txBody>
          <a:bodyPr>
            <a:normAutofit fontScale="85000" lnSpcReduction="10000"/>
          </a:bodyPr>
          <a:lstStyle/>
          <a:p>
            <a:endParaRPr lang="en-GB" dirty="0"/>
          </a:p>
          <a:p>
            <a:pPr marL="0" indent="0">
              <a:buNone/>
            </a:pPr>
            <a:r>
              <a:rPr lang="en-GB" dirty="0"/>
              <a:t>The new national curriculum, which was introduced in September 2014, sets high expectations for what teachers should teach, and gives them the freedom to decide how to teach. We trust teachers to use their professional judgement in deciding which approaches work best for their pupils. We’re taking the same approach to assessment; we will set high standards for what pupils should be able to achieve at the end of key stages, but between these points it is for schools to decide how to assess pupils against their curriculum. </a:t>
            </a:r>
          </a:p>
          <a:p>
            <a:endParaRPr lang="en-GB" dirty="0"/>
          </a:p>
        </p:txBody>
      </p:sp>
    </p:spTree>
    <p:extLst>
      <p:ext uri="{BB962C8B-B14F-4D97-AF65-F5344CB8AC3E}">
        <p14:creationId xmlns:p14="http://schemas.microsoft.com/office/powerpoint/2010/main" val="401530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PDs underpin teacher assessment</a:t>
            </a:r>
            <a:endParaRPr lang="en-GB" dirty="0"/>
          </a:p>
        </p:txBody>
      </p:sp>
      <p:sp>
        <p:nvSpPr>
          <p:cNvPr id="3" name="Content Placeholder 2"/>
          <p:cNvSpPr>
            <a:spLocks noGrp="1"/>
          </p:cNvSpPr>
          <p:nvPr>
            <p:ph idx="1"/>
          </p:nvPr>
        </p:nvSpPr>
        <p:spPr/>
        <p:txBody>
          <a:bodyPr/>
          <a:lstStyle/>
          <a:p>
            <a:endParaRPr lang="en-GB" dirty="0"/>
          </a:p>
          <a:p>
            <a:pPr marL="0" indent="0">
              <a:buNone/>
            </a:pPr>
            <a:r>
              <a:rPr lang="en-GB" dirty="0"/>
              <a:t>There will continue to be statutory national tests (with results as a scaled score) and teacher assessments (using new performance descriptors) at the end of key stages 1 and 2 in key subjects. The draft performance descriptors included here will underpin these assessments. </a:t>
            </a:r>
          </a:p>
          <a:p>
            <a:endParaRPr lang="en-GB" dirty="0"/>
          </a:p>
        </p:txBody>
      </p:sp>
    </p:spTree>
    <p:extLst>
      <p:ext uri="{BB962C8B-B14F-4D97-AF65-F5344CB8AC3E}">
        <p14:creationId xmlns:p14="http://schemas.microsoft.com/office/powerpoint/2010/main" val="836964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Ofsted</a:t>
            </a:r>
            <a:endParaRPr lang="en-GB" dirty="0"/>
          </a:p>
        </p:txBody>
      </p:sp>
      <p:sp>
        <p:nvSpPr>
          <p:cNvPr id="3" name="Content Placeholder 2"/>
          <p:cNvSpPr>
            <a:spLocks noGrp="1"/>
          </p:cNvSpPr>
          <p:nvPr>
            <p:ph idx="1"/>
          </p:nvPr>
        </p:nvSpPr>
        <p:spPr/>
        <p:txBody>
          <a:bodyPr>
            <a:normAutofit/>
          </a:bodyPr>
          <a:lstStyle/>
          <a:p>
            <a:endParaRPr lang="en-GB" dirty="0"/>
          </a:p>
          <a:p>
            <a:pPr marL="0" indent="0">
              <a:buNone/>
            </a:pPr>
            <a:r>
              <a:rPr lang="en-GB" dirty="0"/>
              <a:t>Ofsted will continue to examine schools’ assessment of pupil performance. Inspectors will look at how well the school understands each pupil’s progress and needs – and how clearly they communicate that to pupils, parents and Governors. </a:t>
            </a:r>
          </a:p>
        </p:txBody>
      </p:sp>
    </p:spTree>
    <p:extLst>
      <p:ext uri="{BB962C8B-B14F-4D97-AF65-F5344CB8AC3E}">
        <p14:creationId xmlns:p14="http://schemas.microsoft.com/office/powerpoint/2010/main" val="2393483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Floor standards</a:t>
            </a:r>
            <a:endParaRPr lang="en-GB" dirty="0"/>
          </a:p>
        </p:txBody>
      </p:sp>
      <p:sp>
        <p:nvSpPr>
          <p:cNvPr id="3" name="Content Placeholder 2"/>
          <p:cNvSpPr>
            <a:spLocks noGrp="1"/>
          </p:cNvSpPr>
          <p:nvPr>
            <p:ph idx="1"/>
          </p:nvPr>
        </p:nvSpPr>
        <p:spPr/>
        <p:txBody>
          <a:bodyPr>
            <a:normAutofit fontScale="85000" lnSpcReduction="10000"/>
          </a:bodyPr>
          <a:lstStyle/>
          <a:p>
            <a:pPr marL="0" indent="0">
              <a:buNone/>
            </a:pPr>
            <a:r>
              <a:rPr lang="en-GB" dirty="0" smtClean="0"/>
              <a:t>The </a:t>
            </a:r>
            <a:r>
              <a:rPr lang="en-GB" dirty="0"/>
              <a:t>teacher assessment of key subjects will contribute to the measures used for the new primary floor standard from 2016. At key stage 1, this is reading, writing and mathematics. At key stage 2 it is writing (alongside test results in reading and mathematics). </a:t>
            </a:r>
            <a:endParaRPr lang="en-GB" dirty="0" smtClean="0"/>
          </a:p>
          <a:p>
            <a:pPr marL="0" indent="0">
              <a:buNone/>
            </a:pPr>
            <a:endParaRPr lang="en-GB" dirty="0" smtClean="0"/>
          </a:p>
          <a:p>
            <a:pPr marL="0" indent="0">
              <a:buNone/>
            </a:pPr>
            <a:r>
              <a:rPr lang="en-GB" dirty="0" smtClean="0"/>
              <a:t>To </a:t>
            </a:r>
            <a:r>
              <a:rPr lang="en-GB" dirty="0"/>
              <a:t>ensure that a broad picture of children’s attainment is maintained, teacher assessment will also be statutory for science at key stage 1, </a:t>
            </a:r>
            <a:r>
              <a:rPr lang="en-GB" dirty="0" smtClean="0"/>
              <a:t>and </a:t>
            </a:r>
            <a:r>
              <a:rPr lang="en-GB" dirty="0"/>
              <a:t>reading, mathematics and science at key stage 2. The teacher assessment of these subjects will not form part of the new floor standard. </a:t>
            </a:r>
          </a:p>
          <a:p>
            <a:endParaRPr lang="en-GB" dirty="0"/>
          </a:p>
          <a:p>
            <a:endParaRPr lang="en-GB" dirty="0"/>
          </a:p>
        </p:txBody>
      </p:sp>
    </p:spTree>
    <p:extLst>
      <p:ext uri="{BB962C8B-B14F-4D97-AF65-F5344CB8AC3E}">
        <p14:creationId xmlns:p14="http://schemas.microsoft.com/office/powerpoint/2010/main" val="3216274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Structure</a:t>
            </a:r>
            <a:endParaRPr lang="en-GB" dirty="0"/>
          </a:p>
        </p:txBody>
      </p:sp>
      <p:sp>
        <p:nvSpPr>
          <p:cNvPr id="3" name="Content Placeholder 2"/>
          <p:cNvSpPr>
            <a:spLocks noGrp="1"/>
          </p:cNvSpPr>
          <p:nvPr>
            <p:ph idx="1"/>
          </p:nvPr>
        </p:nvSpPr>
        <p:spPr/>
        <p:txBody>
          <a:bodyPr>
            <a:normAutofit fontScale="92500" lnSpcReduction="20000"/>
          </a:bodyPr>
          <a:lstStyle/>
          <a:p>
            <a:endParaRPr lang="en-GB" dirty="0"/>
          </a:p>
          <a:p>
            <a:r>
              <a:rPr lang="en-GB" dirty="0"/>
              <a:t>The performance descriptors are closely aligned to the new national curriculum and have been drafted with experts, including teachers, representatives from Local Authorities, curriculum and subject experts. </a:t>
            </a:r>
          </a:p>
          <a:p>
            <a:endParaRPr lang="en-GB" dirty="0"/>
          </a:p>
          <a:p>
            <a:r>
              <a:rPr lang="en-GB" dirty="0"/>
              <a:t>it is not advisable to use them for teacher assessment until this point, nor use them in assessment systems until September 2015 when the final versions have been published. </a:t>
            </a:r>
          </a:p>
          <a:p>
            <a:endParaRPr lang="en-GB" dirty="0"/>
          </a:p>
        </p:txBody>
      </p:sp>
    </p:spTree>
    <p:extLst>
      <p:ext uri="{BB962C8B-B14F-4D97-AF65-F5344CB8AC3E}">
        <p14:creationId xmlns:p14="http://schemas.microsoft.com/office/powerpoint/2010/main" val="18239420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Where </a:t>
            </a:r>
            <a:r>
              <a:rPr lang="en-GB" dirty="0"/>
              <a:t>applicable, teacher assessment will also be informed by the outcomes of the statutory end of key stage tests</a:t>
            </a:r>
            <a:r>
              <a:rPr lang="en-GB" dirty="0" smtClean="0"/>
              <a:t>.</a:t>
            </a:r>
          </a:p>
          <a:p>
            <a:pPr marL="0" indent="0">
              <a:buNone/>
            </a:pPr>
            <a:endParaRPr lang="en-GB" dirty="0"/>
          </a:p>
          <a:p>
            <a:pPr marL="0" indent="0">
              <a:buNone/>
            </a:pPr>
            <a:r>
              <a:rPr lang="en-GB" dirty="0" smtClean="0"/>
              <a:t>Performance </a:t>
            </a:r>
            <a:r>
              <a:rPr lang="en-GB" dirty="0"/>
              <a:t>descriptors will not be written for other subjects. </a:t>
            </a:r>
          </a:p>
        </p:txBody>
      </p:sp>
    </p:spTree>
    <p:extLst>
      <p:ext uri="{BB962C8B-B14F-4D97-AF65-F5344CB8AC3E}">
        <p14:creationId xmlns:p14="http://schemas.microsoft.com/office/powerpoint/2010/main" val="911647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6575751"/>
              </p:ext>
            </p:extLst>
          </p:nvPr>
        </p:nvGraphicFramePr>
        <p:xfrm>
          <a:off x="683568" y="476672"/>
          <a:ext cx="7488831" cy="6057708"/>
        </p:xfrm>
        <a:graphic>
          <a:graphicData uri="http://schemas.openxmlformats.org/drawingml/2006/table">
            <a:tbl>
              <a:tblPr/>
              <a:tblGrid>
                <a:gridCol w="1080120"/>
                <a:gridCol w="1152128"/>
                <a:gridCol w="1224136"/>
                <a:gridCol w="2520280"/>
                <a:gridCol w="1512167"/>
              </a:tblGrid>
              <a:tr h="202177">
                <a:tc>
                  <a:txBody>
                    <a:bodyPr/>
                    <a:lstStyle/>
                    <a:p>
                      <a:pPr>
                        <a:lnSpc>
                          <a:spcPct val="115000"/>
                        </a:lnSpc>
                        <a:spcAft>
                          <a:spcPts val="0"/>
                        </a:spcAft>
                      </a:pPr>
                      <a:r>
                        <a:rPr lang="en-GB" sz="1400" b="1">
                          <a:solidFill>
                            <a:srgbClr val="000000"/>
                          </a:solidFill>
                          <a:effectLst/>
                          <a:latin typeface="Arial Narrow"/>
                          <a:ea typeface="Calibri"/>
                          <a:cs typeface="Arial"/>
                        </a:rPr>
                        <a:t>Key Stage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b="1">
                          <a:solidFill>
                            <a:srgbClr val="000000"/>
                          </a:solidFill>
                          <a:effectLst/>
                          <a:latin typeface="Arial Narrow"/>
                          <a:ea typeface="Calibri"/>
                          <a:cs typeface="Arial"/>
                        </a:rPr>
                        <a:t>Subject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b="1">
                          <a:solidFill>
                            <a:srgbClr val="000000"/>
                          </a:solidFill>
                          <a:effectLst/>
                          <a:latin typeface="Arial Narrow"/>
                          <a:ea typeface="Calibri"/>
                          <a:cs typeface="Arial"/>
                        </a:rPr>
                        <a:t>Performance descriptors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b="1">
                          <a:solidFill>
                            <a:srgbClr val="000000"/>
                          </a:solidFill>
                          <a:effectLst/>
                          <a:latin typeface="Arial Narrow"/>
                          <a:ea typeface="Calibri"/>
                          <a:cs typeface="Arial"/>
                        </a:rPr>
                        <a:t>National Curriculum Test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b="1">
                          <a:solidFill>
                            <a:srgbClr val="000000"/>
                          </a:solidFill>
                          <a:effectLst/>
                          <a:latin typeface="Arial Narrow"/>
                          <a:ea typeface="Calibri"/>
                          <a:cs typeface="Arial"/>
                        </a:rPr>
                        <a:t>Included in floor standard?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8705">
                <a:tc>
                  <a:txBody>
                    <a:bodyPr/>
                    <a:lstStyle/>
                    <a:p>
                      <a:pPr>
                        <a:lnSpc>
                          <a:spcPct val="115000"/>
                        </a:lnSpc>
                        <a:spcAft>
                          <a:spcPts val="0"/>
                        </a:spcAft>
                      </a:pPr>
                      <a:r>
                        <a:rPr lang="en-GB" sz="1400">
                          <a:solidFill>
                            <a:srgbClr val="000000"/>
                          </a:solidFill>
                          <a:effectLst/>
                          <a:latin typeface="Arial Narrow"/>
                          <a:ea typeface="Calibri"/>
                          <a:cs typeface="Arial"/>
                        </a:rPr>
                        <a:t>Key stage 1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Reading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effectLst/>
                          <a:latin typeface="Arial Narrow"/>
                          <a:ea typeface="Calibri"/>
                          <a:cs typeface="Arial"/>
                        </a:rPr>
                        <a:t>Four </a:t>
                      </a:r>
                      <a:endParaRPr lang="en-GB" sz="1400" dirty="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effectLst/>
                          <a:latin typeface="Arial Narrow"/>
                          <a:ea typeface="Calibri"/>
                          <a:cs typeface="Arial"/>
                        </a:rPr>
                        <a:t>Externally set, internally marked </a:t>
                      </a:r>
                      <a:r>
                        <a:rPr lang="en-GB" sz="1400" dirty="0" smtClean="0">
                          <a:solidFill>
                            <a:srgbClr val="000000"/>
                          </a:solidFill>
                          <a:effectLst/>
                          <a:latin typeface="Arial Narrow"/>
                          <a:ea typeface="Calibri"/>
                          <a:cs typeface="Arial"/>
                        </a:rPr>
                        <a:t>test</a:t>
                      </a:r>
                      <a:endParaRPr lang="en-GB" sz="1400" dirty="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Teacher assessment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8705">
                <a:tc>
                  <a:txBody>
                    <a:bodyPr/>
                    <a:lstStyle/>
                    <a:p>
                      <a:pPr>
                        <a:lnSpc>
                          <a:spcPct val="115000"/>
                        </a:lnSpc>
                        <a:spcAft>
                          <a:spcPts val="0"/>
                        </a:spcAft>
                      </a:pPr>
                      <a:r>
                        <a:rPr lang="en-GB" sz="1400">
                          <a:solidFill>
                            <a:srgbClr val="000000"/>
                          </a:solidFill>
                          <a:effectLst/>
                          <a:latin typeface="Arial Narrow"/>
                          <a:ea typeface="Calibri"/>
                          <a:cs typeface="Arial"/>
                        </a:rPr>
                        <a:t>Key stage 1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effectLst/>
                          <a:latin typeface="Arial Narrow"/>
                          <a:ea typeface="Calibri"/>
                          <a:cs typeface="Arial"/>
                        </a:rPr>
                        <a:t>Writing </a:t>
                      </a:r>
                      <a:endParaRPr lang="en-GB" sz="1400" dirty="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effectLst/>
                          <a:latin typeface="Arial Narrow"/>
                          <a:ea typeface="Calibri"/>
                          <a:cs typeface="Arial"/>
                        </a:rPr>
                        <a:t>Four </a:t>
                      </a:r>
                      <a:endParaRPr lang="en-GB" sz="1400" dirty="0">
                        <a:effectLst/>
                        <a:latin typeface="Calibri"/>
                        <a:ea typeface="Calibri"/>
                        <a:cs typeface="Times New Roman"/>
                      </a:endParaRPr>
                    </a:p>
                    <a:p>
                      <a:pPr>
                        <a:lnSpc>
                          <a:spcPct val="115000"/>
                        </a:lnSpc>
                        <a:spcAft>
                          <a:spcPts val="0"/>
                        </a:spcAft>
                      </a:pPr>
                      <a:r>
                        <a:rPr lang="en-GB" sz="1400" dirty="0">
                          <a:solidFill>
                            <a:srgbClr val="000000"/>
                          </a:solidFill>
                          <a:effectLst/>
                          <a:latin typeface="Arial Narrow"/>
                          <a:ea typeface="Calibri"/>
                          <a:cs typeface="Arial"/>
                        </a:rPr>
                        <a:t> </a:t>
                      </a:r>
                      <a:endParaRPr lang="en-GB" sz="1400" dirty="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effectLst/>
                          <a:latin typeface="Arial Narrow"/>
                          <a:ea typeface="Calibri"/>
                          <a:cs typeface="Arial"/>
                        </a:rPr>
                        <a:t>No writing test. </a:t>
                      </a:r>
                      <a:endParaRPr lang="en-GB" sz="1400" dirty="0">
                        <a:effectLst/>
                        <a:latin typeface="Calibri"/>
                        <a:ea typeface="Calibri"/>
                        <a:cs typeface="Times New Roman"/>
                      </a:endParaRPr>
                    </a:p>
                    <a:p>
                      <a:pPr>
                        <a:lnSpc>
                          <a:spcPct val="115000"/>
                        </a:lnSpc>
                        <a:spcAft>
                          <a:spcPts val="0"/>
                        </a:spcAft>
                      </a:pPr>
                      <a:r>
                        <a:rPr lang="en-GB" sz="1400" dirty="0" smtClean="0">
                          <a:solidFill>
                            <a:srgbClr val="000000"/>
                          </a:solidFill>
                          <a:effectLst/>
                          <a:latin typeface="Arial Narrow"/>
                          <a:ea typeface="Calibri"/>
                          <a:cs typeface="Arial"/>
                        </a:rPr>
                        <a:t>English </a:t>
                      </a:r>
                      <a:r>
                        <a:rPr lang="en-GB" sz="1400" dirty="0">
                          <a:solidFill>
                            <a:srgbClr val="000000"/>
                          </a:solidFill>
                          <a:effectLst/>
                          <a:latin typeface="Arial Narrow"/>
                          <a:ea typeface="Calibri"/>
                          <a:cs typeface="Arial"/>
                        </a:rPr>
                        <a:t>grammar, punctuation and spelling </a:t>
                      </a:r>
                      <a:r>
                        <a:rPr lang="en-GB" sz="1400" dirty="0" smtClean="0">
                          <a:solidFill>
                            <a:srgbClr val="000000"/>
                          </a:solidFill>
                          <a:effectLst/>
                          <a:latin typeface="Arial Narrow"/>
                          <a:ea typeface="Calibri"/>
                          <a:cs typeface="Arial"/>
                        </a:rPr>
                        <a:t>test</a:t>
                      </a:r>
                      <a:endParaRPr lang="en-GB" sz="1400" dirty="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Teacher assessment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8705">
                <a:tc>
                  <a:txBody>
                    <a:bodyPr/>
                    <a:lstStyle/>
                    <a:p>
                      <a:pPr>
                        <a:lnSpc>
                          <a:spcPct val="115000"/>
                        </a:lnSpc>
                        <a:spcAft>
                          <a:spcPts val="0"/>
                        </a:spcAft>
                      </a:pPr>
                      <a:r>
                        <a:rPr lang="en-GB" sz="1400">
                          <a:solidFill>
                            <a:srgbClr val="000000"/>
                          </a:solidFill>
                          <a:effectLst/>
                          <a:latin typeface="Arial Narrow"/>
                          <a:ea typeface="Calibri"/>
                          <a:cs typeface="Arial"/>
                        </a:rPr>
                        <a:t>Key stage 1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Mathematics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effectLst/>
                          <a:latin typeface="Arial Narrow"/>
                          <a:ea typeface="Calibri"/>
                          <a:cs typeface="Arial"/>
                        </a:rPr>
                        <a:t>Four </a:t>
                      </a:r>
                      <a:endParaRPr lang="en-GB" sz="1400" dirty="0">
                        <a:effectLst/>
                        <a:latin typeface="Calibri"/>
                        <a:ea typeface="Calibri"/>
                        <a:cs typeface="Times New Roman"/>
                      </a:endParaRPr>
                    </a:p>
                    <a:p>
                      <a:pPr>
                        <a:lnSpc>
                          <a:spcPct val="115000"/>
                        </a:lnSpc>
                        <a:spcAft>
                          <a:spcPts val="0"/>
                        </a:spcAft>
                      </a:pPr>
                      <a:r>
                        <a:rPr lang="en-GB" sz="1400" dirty="0">
                          <a:solidFill>
                            <a:srgbClr val="000000"/>
                          </a:solidFill>
                          <a:effectLst/>
                          <a:latin typeface="Arial Narrow"/>
                          <a:ea typeface="Calibri"/>
                          <a:cs typeface="Arial"/>
                        </a:rPr>
                        <a:t> </a:t>
                      </a:r>
                      <a:endParaRPr lang="en-GB" sz="1400" dirty="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effectLst/>
                          <a:latin typeface="Arial Narrow"/>
                          <a:ea typeface="Calibri"/>
                          <a:cs typeface="Arial"/>
                        </a:rPr>
                        <a:t>Externally set, internally marked </a:t>
                      </a:r>
                      <a:r>
                        <a:rPr lang="en-GB" sz="1400" dirty="0" smtClean="0">
                          <a:solidFill>
                            <a:srgbClr val="000000"/>
                          </a:solidFill>
                          <a:effectLst/>
                          <a:latin typeface="Arial Narrow"/>
                          <a:ea typeface="Calibri"/>
                          <a:cs typeface="Arial"/>
                        </a:rPr>
                        <a:t>test</a:t>
                      </a:r>
                      <a:endParaRPr lang="en-GB" sz="1400" dirty="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Teacher assessment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353">
                <a:tc>
                  <a:txBody>
                    <a:bodyPr/>
                    <a:lstStyle/>
                    <a:p>
                      <a:pPr>
                        <a:lnSpc>
                          <a:spcPct val="115000"/>
                        </a:lnSpc>
                        <a:spcAft>
                          <a:spcPts val="0"/>
                        </a:spcAft>
                      </a:pPr>
                      <a:r>
                        <a:rPr lang="en-GB" sz="1400">
                          <a:solidFill>
                            <a:srgbClr val="000000"/>
                          </a:solidFill>
                          <a:effectLst/>
                          <a:latin typeface="Arial Narrow"/>
                          <a:ea typeface="Calibri"/>
                          <a:cs typeface="Arial"/>
                        </a:rPr>
                        <a:t>Key stage 1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Science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effectLst/>
                          <a:latin typeface="Arial Narrow"/>
                          <a:ea typeface="Calibri"/>
                          <a:cs typeface="Arial"/>
                        </a:rPr>
                        <a:t>One </a:t>
                      </a:r>
                      <a:endParaRPr lang="en-GB" sz="1400" dirty="0">
                        <a:effectLst/>
                        <a:latin typeface="Calibri"/>
                        <a:ea typeface="Calibri"/>
                        <a:cs typeface="Times New Roman"/>
                      </a:endParaRPr>
                    </a:p>
                    <a:p>
                      <a:pPr>
                        <a:lnSpc>
                          <a:spcPct val="115000"/>
                        </a:lnSpc>
                        <a:spcAft>
                          <a:spcPts val="0"/>
                        </a:spcAft>
                      </a:pPr>
                      <a:endParaRPr lang="en-GB" sz="1400" dirty="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No science test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Not in floor standard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882">
                <a:tc>
                  <a:txBody>
                    <a:bodyPr/>
                    <a:lstStyle/>
                    <a:p>
                      <a:pPr>
                        <a:lnSpc>
                          <a:spcPct val="115000"/>
                        </a:lnSpc>
                        <a:spcAft>
                          <a:spcPts val="0"/>
                        </a:spcAft>
                      </a:pPr>
                      <a:r>
                        <a:rPr lang="en-GB" sz="1400">
                          <a:solidFill>
                            <a:srgbClr val="000000"/>
                          </a:solidFill>
                          <a:effectLst/>
                          <a:latin typeface="Arial Narrow"/>
                          <a:ea typeface="Calibri"/>
                          <a:cs typeface="Arial"/>
                        </a:rPr>
                        <a:t>Key stage 2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Writing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effectLst/>
                          <a:latin typeface="Arial Narrow"/>
                          <a:ea typeface="Calibri"/>
                          <a:cs typeface="Arial"/>
                        </a:rPr>
                        <a:t>Five </a:t>
                      </a:r>
                      <a:endParaRPr lang="en-GB" sz="1400" dirty="0">
                        <a:effectLst/>
                        <a:latin typeface="Calibri"/>
                        <a:ea typeface="Calibri"/>
                        <a:cs typeface="Times New Roman"/>
                      </a:endParaRPr>
                    </a:p>
                    <a:p>
                      <a:pPr>
                        <a:lnSpc>
                          <a:spcPct val="115000"/>
                        </a:lnSpc>
                        <a:spcAft>
                          <a:spcPts val="0"/>
                        </a:spcAft>
                      </a:pPr>
                      <a:endParaRPr lang="en-GB" sz="1400" dirty="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effectLst/>
                          <a:latin typeface="Arial Narrow"/>
                          <a:ea typeface="Calibri"/>
                          <a:cs typeface="Arial"/>
                        </a:rPr>
                        <a:t>No writing test. </a:t>
                      </a:r>
                      <a:endParaRPr lang="en-GB" sz="1400" dirty="0">
                        <a:effectLst/>
                        <a:latin typeface="Calibri"/>
                        <a:ea typeface="Calibri"/>
                        <a:cs typeface="Times New Roman"/>
                      </a:endParaRPr>
                    </a:p>
                    <a:p>
                      <a:pPr>
                        <a:lnSpc>
                          <a:spcPct val="115000"/>
                        </a:lnSpc>
                        <a:spcAft>
                          <a:spcPts val="0"/>
                        </a:spcAft>
                      </a:pPr>
                      <a:r>
                        <a:rPr lang="en-GB" sz="1400" smtClean="0">
                          <a:solidFill>
                            <a:srgbClr val="000000"/>
                          </a:solidFill>
                          <a:effectLst/>
                          <a:latin typeface="Arial Narrow"/>
                          <a:ea typeface="Calibri"/>
                          <a:cs typeface="Arial"/>
                        </a:rPr>
                        <a:t>English </a:t>
                      </a:r>
                      <a:r>
                        <a:rPr lang="en-GB" sz="1400" dirty="0">
                          <a:solidFill>
                            <a:srgbClr val="000000"/>
                          </a:solidFill>
                          <a:effectLst/>
                          <a:latin typeface="Arial Narrow"/>
                          <a:ea typeface="Calibri"/>
                          <a:cs typeface="Arial"/>
                        </a:rPr>
                        <a:t>grammar, punctuation and spelling test </a:t>
                      </a:r>
                      <a:endParaRPr lang="en-GB" sz="1400" dirty="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Teacher assessment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353">
                <a:tc>
                  <a:txBody>
                    <a:bodyPr/>
                    <a:lstStyle/>
                    <a:p>
                      <a:pPr>
                        <a:lnSpc>
                          <a:spcPct val="115000"/>
                        </a:lnSpc>
                        <a:spcAft>
                          <a:spcPts val="0"/>
                        </a:spcAft>
                      </a:pPr>
                      <a:r>
                        <a:rPr lang="en-GB" sz="1400">
                          <a:solidFill>
                            <a:srgbClr val="000000"/>
                          </a:solidFill>
                          <a:effectLst/>
                          <a:latin typeface="Arial Narrow"/>
                          <a:ea typeface="Calibri"/>
                          <a:cs typeface="Arial"/>
                        </a:rPr>
                        <a:t>Key stage 2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Mathematics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effectLst/>
                          <a:latin typeface="Arial Narrow"/>
                          <a:ea typeface="Calibri"/>
                          <a:cs typeface="Arial"/>
                        </a:rPr>
                        <a:t>One </a:t>
                      </a:r>
                      <a:endParaRPr lang="en-GB" sz="1400" dirty="0">
                        <a:effectLst/>
                        <a:latin typeface="Calibri"/>
                        <a:ea typeface="Calibri"/>
                        <a:cs typeface="Times New Roman"/>
                      </a:endParaRPr>
                    </a:p>
                    <a:p>
                      <a:pPr>
                        <a:lnSpc>
                          <a:spcPct val="115000"/>
                        </a:lnSpc>
                        <a:spcAft>
                          <a:spcPts val="0"/>
                        </a:spcAft>
                      </a:pPr>
                      <a:r>
                        <a:rPr lang="en-GB" sz="1400" dirty="0">
                          <a:solidFill>
                            <a:srgbClr val="000000"/>
                          </a:solidFill>
                          <a:effectLst/>
                          <a:latin typeface="Arial Narrow"/>
                          <a:ea typeface="Calibri"/>
                          <a:cs typeface="Arial"/>
                        </a:rPr>
                        <a:t> </a:t>
                      </a:r>
                      <a:endParaRPr lang="en-GB" sz="1400" dirty="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Externally set, externally marked test.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National curriculum test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353">
                <a:tc>
                  <a:txBody>
                    <a:bodyPr/>
                    <a:lstStyle/>
                    <a:p>
                      <a:pPr>
                        <a:lnSpc>
                          <a:spcPct val="115000"/>
                        </a:lnSpc>
                        <a:spcAft>
                          <a:spcPts val="0"/>
                        </a:spcAft>
                      </a:pPr>
                      <a:r>
                        <a:rPr lang="en-GB" sz="1400">
                          <a:solidFill>
                            <a:srgbClr val="000000"/>
                          </a:solidFill>
                          <a:effectLst/>
                          <a:latin typeface="Arial Narrow"/>
                          <a:ea typeface="Calibri"/>
                          <a:cs typeface="Arial"/>
                        </a:rPr>
                        <a:t>Key stage 2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effectLst/>
                          <a:latin typeface="Arial Narrow"/>
                          <a:ea typeface="Calibri"/>
                          <a:cs typeface="Arial"/>
                        </a:rPr>
                        <a:t>Science </a:t>
                      </a:r>
                      <a:endParaRPr lang="en-GB" sz="1400" dirty="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effectLst/>
                          <a:latin typeface="Arial Narrow"/>
                          <a:ea typeface="Calibri"/>
                          <a:cs typeface="Arial"/>
                        </a:rPr>
                        <a:t>One </a:t>
                      </a:r>
                      <a:endParaRPr lang="en-GB" sz="1400" dirty="0">
                        <a:effectLst/>
                        <a:latin typeface="Calibri"/>
                        <a:ea typeface="Calibri"/>
                        <a:cs typeface="Times New Roman"/>
                      </a:endParaRPr>
                    </a:p>
                    <a:p>
                      <a:pPr>
                        <a:lnSpc>
                          <a:spcPct val="115000"/>
                        </a:lnSpc>
                        <a:spcAft>
                          <a:spcPts val="0"/>
                        </a:spcAft>
                      </a:pPr>
                      <a:r>
                        <a:rPr lang="en-GB" sz="1400" dirty="0">
                          <a:solidFill>
                            <a:srgbClr val="000000"/>
                          </a:solidFill>
                          <a:effectLst/>
                          <a:latin typeface="Arial Narrow"/>
                          <a:ea typeface="Calibri"/>
                          <a:cs typeface="Arial"/>
                        </a:rPr>
                        <a:t> </a:t>
                      </a:r>
                      <a:endParaRPr lang="en-GB" sz="1400" dirty="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Biennial sample tests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Not in floor standard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353">
                <a:tc>
                  <a:txBody>
                    <a:bodyPr/>
                    <a:lstStyle/>
                    <a:p>
                      <a:pPr>
                        <a:lnSpc>
                          <a:spcPct val="115000"/>
                        </a:lnSpc>
                        <a:spcAft>
                          <a:spcPts val="0"/>
                        </a:spcAft>
                      </a:pPr>
                      <a:r>
                        <a:rPr lang="en-GB" sz="1400">
                          <a:solidFill>
                            <a:srgbClr val="000000"/>
                          </a:solidFill>
                          <a:effectLst/>
                          <a:latin typeface="Arial Narrow"/>
                          <a:ea typeface="Calibri"/>
                          <a:cs typeface="Arial"/>
                        </a:rPr>
                        <a:t>Key stage 2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Reading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effectLst/>
                          <a:latin typeface="Arial Narrow"/>
                          <a:ea typeface="Calibri"/>
                          <a:cs typeface="Arial"/>
                        </a:rPr>
                        <a:t>One </a:t>
                      </a:r>
                      <a:endParaRPr lang="en-GB" sz="1400" dirty="0">
                        <a:effectLst/>
                        <a:latin typeface="Calibri"/>
                        <a:ea typeface="Calibri"/>
                        <a:cs typeface="Times New Roman"/>
                      </a:endParaRPr>
                    </a:p>
                    <a:p>
                      <a:pPr>
                        <a:lnSpc>
                          <a:spcPct val="115000"/>
                        </a:lnSpc>
                        <a:spcAft>
                          <a:spcPts val="0"/>
                        </a:spcAft>
                      </a:pPr>
                      <a:endParaRPr lang="en-GB" sz="1400" dirty="0">
                        <a:effectLst/>
                        <a:latin typeface="Calibri"/>
                        <a:ea typeface="Calibri"/>
                        <a:cs typeface="Times New Roman"/>
                      </a:endParaRPr>
                    </a:p>
                    <a:p>
                      <a:pPr>
                        <a:lnSpc>
                          <a:spcPct val="115000"/>
                        </a:lnSpc>
                        <a:spcAft>
                          <a:spcPts val="0"/>
                        </a:spcAft>
                      </a:pPr>
                      <a:r>
                        <a:rPr lang="en-GB" sz="1400" dirty="0">
                          <a:solidFill>
                            <a:srgbClr val="000000"/>
                          </a:solidFill>
                          <a:effectLst/>
                          <a:latin typeface="Arial Narrow"/>
                          <a:ea typeface="Calibri"/>
                          <a:cs typeface="Arial"/>
                        </a:rPr>
                        <a:t> </a:t>
                      </a:r>
                      <a:endParaRPr lang="en-GB" sz="1400" dirty="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a:solidFill>
                            <a:srgbClr val="000000"/>
                          </a:solidFill>
                          <a:effectLst/>
                          <a:latin typeface="Arial Narrow"/>
                          <a:ea typeface="Calibri"/>
                          <a:cs typeface="Arial"/>
                        </a:rPr>
                        <a:t>Externally set, externally marked test </a:t>
                      </a:r>
                      <a:endParaRPr lang="en-GB" sz="140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400" dirty="0">
                          <a:solidFill>
                            <a:srgbClr val="000000"/>
                          </a:solidFill>
                          <a:effectLst/>
                          <a:latin typeface="Arial Narrow"/>
                          <a:ea typeface="Calibri"/>
                          <a:cs typeface="Arial"/>
                        </a:rPr>
                        <a:t>National curriculum test </a:t>
                      </a:r>
                      <a:endParaRPr lang="en-GB" sz="1400" dirty="0">
                        <a:effectLst/>
                        <a:latin typeface="Calibri"/>
                        <a:ea typeface="Calibri"/>
                        <a:cs typeface="Times New Roman"/>
                      </a:endParaRPr>
                    </a:p>
                  </a:txBody>
                  <a:tcPr marL="34058" marR="340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88913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Using the performance descriptors </a:t>
            </a:r>
            <a:endParaRPr lang="en-GB" dirty="0"/>
          </a:p>
        </p:txBody>
      </p:sp>
      <p:sp>
        <p:nvSpPr>
          <p:cNvPr id="3" name="Content Placeholder 2"/>
          <p:cNvSpPr>
            <a:spLocks noGrp="1"/>
          </p:cNvSpPr>
          <p:nvPr>
            <p:ph idx="1"/>
          </p:nvPr>
        </p:nvSpPr>
        <p:spPr/>
        <p:txBody>
          <a:bodyPr>
            <a:normAutofit fontScale="70000" lnSpcReduction="20000"/>
          </a:bodyPr>
          <a:lstStyle/>
          <a:p>
            <a:endParaRPr lang="en-GB" dirty="0"/>
          </a:p>
          <a:p>
            <a:r>
              <a:rPr lang="en-GB" dirty="0"/>
              <a:t>The performance descriptors are designed to only be used to inform teacher assessment at the end of each key stage. </a:t>
            </a:r>
          </a:p>
          <a:p>
            <a:endParaRPr lang="en-GB" dirty="0"/>
          </a:p>
          <a:p>
            <a:r>
              <a:rPr lang="en-GB" dirty="0"/>
              <a:t>The draft performance descriptors set out the characteristics of the performance of pupils in relation to the national curriculum programmes of study at the end of each key stage. They have been drafted to match the pitch of the published test frameworks (where applicable) and the language of the programmes of study. Teachers will be expected to make their professional judgements by being familiar with the new performance descriptors and, as now, using national exemplification to arrive at judgements which are consistent with national standards. </a:t>
            </a:r>
          </a:p>
          <a:p>
            <a:endParaRPr lang="en-GB" dirty="0"/>
          </a:p>
        </p:txBody>
      </p:sp>
    </p:spTree>
    <p:extLst>
      <p:ext uri="{BB962C8B-B14F-4D97-AF65-F5344CB8AC3E}">
        <p14:creationId xmlns:p14="http://schemas.microsoft.com/office/powerpoint/2010/main" val="3427030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TotalTime>
  <Words>1088</Words>
  <Application>Microsoft Office PowerPoint</Application>
  <PresentationFormat>On-screen Show (4:3)</PresentationFormat>
  <Paragraphs>105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Performance Descriptors</vt:lpstr>
      <vt:lpstr>Professional Judgement</vt:lpstr>
      <vt:lpstr>PDs underpin teacher assessment</vt:lpstr>
      <vt:lpstr>Ofsted</vt:lpstr>
      <vt:lpstr>Floor standards</vt:lpstr>
      <vt:lpstr>Structure</vt:lpstr>
      <vt:lpstr>PowerPoint Presentation</vt:lpstr>
      <vt:lpstr>PowerPoint Presentation</vt:lpstr>
      <vt:lpstr>Using the performance descriptors </vt:lpstr>
      <vt:lpstr>PowerPoint Presentation</vt:lpstr>
      <vt:lpstr>Lower attaining pupils </vt:lpstr>
      <vt:lpstr>Mastery</vt:lpstr>
      <vt:lpstr>Next steps</vt:lpstr>
    </vt:vector>
  </TitlesOfParts>
  <Company>Wandsworth Borough Council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Salmon, Davina</dc:creator>
  <cp:lastModifiedBy>Salmon, Davina</cp:lastModifiedBy>
  <cp:revision>6</cp:revision>
  <dcterms:created xsi:type="dcterms:W3CDTF">2014-11-03T10:41:38Z</dcterms:created>
  <dcterms:modified xsi:type="dcterms:W3CDTF">2014-11-03T13:14:40Z</dcterms:modified>
</cp:coreProperties>
</file>